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8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81" d="100"/>
          <a:sy n="81" d="100"/>
        </p:scale>
        <p:origin x="143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63586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54535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727297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47846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492653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922292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386206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99141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14998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59899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01245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0C98-9FDF-4ACC-916F-B9F27DCE3DA8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2F3D-CFCB-463A-8EE6-7E94A621C8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3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iage-educatif.com/coloriage-exercice-de-grammaire:-meme-ou-memes/179/1821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18758" y="44624"/>
            <a:ext cx="6720508" cy="230425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Artificial Perfection </a:t>
            </a:r>
            <a:r>
              <a:rPr lang="en-US" i="1" dirty="0" smtClean="0"/>
              <a:t>vs.</a:t>
            </a:r>
            <a:r>
              <a:rPr lang="en-US" dirty="0" smtClean="0"/>
              <a:t> Real-Life Communication: Where Does Authenticity Actually Stand?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22413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Jérôme COLLIN</a:t>
            </a:r>
          </a:p>
          <a:p>
            <a:r>
              <a:rPr lang="fr-FR" sz="2000" dirty="0" smtClean="0"/>
              <a:t>Head, French </a:t>
            </a:r>
            <a:r>
              <a:rPr lang="fr-FR" sz="2000" dirty="0" err="1" smtClean="0"/>
              <a:t>Department</a:t>
            </a:r>
            <a:endParaRPr lang="fr-FR" sz="2000" dirty="0" smtClean="0"/>
          </a:p>
          <a:p>
            <a:r>
              <a:rPr lang="fr-FR" sz="2000" dirty="0" err="1" smtClean="0"/>
              <a:t>War</a:t>
            </a:r>
            <a:r>
              <a:rPr lang="fr-FR" sz="2000" dirty="0" smtClean="0"/>
              <a:t> </a:t>
            </a:r>
            <a:r>
              <a:rPr lang="fr-FR" sz="2000" dirty="0" err="1" smtClean="0"/>
              <a:t>College</a:t>
            </a:r>
            <a:r>
              <a:rPr lang="fr-FR" sz="2000" dirty="0" smtClean="0"/>
              <a:t> (Paris, France)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139246" cy="15841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49135" y="2786152"/>
            <a:ext cx="7139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 err="1" smtClean="0"/>
              <a:t>Teaching</a:t>
            </a:r>
            <a:endParaRPr lang="fr-FR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 err="1" smtClean="0"/>
              <a:t>Pratice</a:t>
            </a:r>
            <a:endParaRPr lang="fr-FR" sz="4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 smtClean="0"/>
              <a:t>Evaluation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80387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o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7200000" cy="539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0942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parisienneaparis.files.wordpress.com/2012/06/photo_metro_7_op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3296"/>
            <a:ext cx="72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423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/>
          <a:lstStyle/>
          <a:p>
            <a:r>
              <a:rPr lang="fr-FR" dirty="0" smtClean="0"/>
              <a:t>II </a:t>
            </a:r>
            <a:r>
              <a:rPr lang="fr-FR" dirty="0" err="1" smtClean="0"/>
              <a:t>Pratice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41453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4892"/>
              </p:ext>
            </p:extLst>
          </p:nvPr>
        </p:nvGraphicFramePr>
        <p:xfrm>
          <a:off x="2252326" y="188640"/>
          <a:ext cx="4191882" cy="6320600"/>
        </p:xfrm>
        <a:graphic>
          <a:graphicData uri="http://schemas.openxmlformats.org/drawingml/2006/table">
            <a:tbl>
              <a:tblPr/>
              <a:tblGrid>
                <a:gridCol w="792087"/>
                <a:gridCol w="3399795"/>
              </a:tblGrid>
              <a:tr h="14197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5615" marR="5615" marT="5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Allemagne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Angola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Australie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Autriche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Cambodge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Etats-Unis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9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Royaume Uni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4197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5615" marR="5615" marT="5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Allemagne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Brésil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Etats-Unis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Géorgie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Ghana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Koweit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Suède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197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5615" marR="5615" marT="5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Botswana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Chili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Emirats Arabes Unis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Mexique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Pays-Bas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Singapour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9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Slovaquie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4197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5615" marR="5615" marT="5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Arabie Saoudite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Indonésie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Mongolie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Nigéria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Qatar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Viêt-Nam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49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4197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5615" marR="5615" marT="5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Arabie Saoudite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Japon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Jordanie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Malaisie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49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Pakistan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4197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5615" marR="5615" marT="5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Afghanistan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Arabie Saoudite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Birmanie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Corée du Sud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1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Egypte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90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Ethiopie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9649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28545"/>
              </p:ext>
            </p:extLst>
          </p:nvPr>
        </p:nvGraphicFramePr>
        <p:xfrm>
          <a:off x="2267744" y="908720"/>
          <a:ext cx="4464496" cy="5112563"/>
        </p:xfrm>
        <a:graphic>
          <a:graphicData uri="http://schemas.openxmlformats.org/drawingml/2006/table">
            <a:tbl>
              <a:tblPr/>
              <a:tblGrid>
                <a:gridCol w="1379160"/>
                <a:gridCol w="298581"/>
                <a:gridCol w="483417"/>
                <a:gridCol w="853088"/>
                <a:gridCol w="597162"/>
                <a:gridCol w="853088"/>
              </a:tblGrid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Arabie Saoudite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CDT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SiLf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GSi-B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Malaisie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Mexique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Royaume Uni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SiLf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Guinée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Mauritanie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CDT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Pays-Bas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CDT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Australie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CDT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Egypte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Japon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Suède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Espagne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CDT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Niger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Afghanistan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Chili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Belgique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CDT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Liban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LCL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83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Madagascar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CDT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17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F243E"/>
                          </a:solidFill>
                          <a:effectLst/>
                          <a:latin typeface="Arial"/>
                        </a:rPr>
                        <a:t>Royaume Uni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non-SiLf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13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14389"/>
              </p:ext>
            </p:extLst>
          </p:nvPr>
        </p:nvGraphicFramePr>
        <p:xfrm>
          <a:off x="2339752" y="836712"/>
          <a:ext cx="3637800" cy="5073426"/>
        </p:xfrm>
        <a:graphic>
          <a:graphicData uri="http://schemas.openxmlformats.org/drawingml/2006/table">
            <a:tbl>
              <a:tblPr/>
              <a:tblGrid>
                <a:gridCol w="1562388"/>
                <a:gridCol w="1235920"/>
                <a:gridCol w="839492"/>
              </a:tblGrid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Egypte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Marine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G04</a:t>
                      </a:r>
                      <a:endParaRPr lang="fr-FR" sz="9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Espagne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Terre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Niger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Air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Marine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Terre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Suède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Marine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Terre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Terre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Gendarmerie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Marine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Terre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Air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Air/SID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Air/SCA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Japon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Terre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Gendarmerie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Gendarmerie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Australie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Terre</a:t>
                      </a: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5373" marR="5373" marT="5373" marB="0" anchor="ctr">
                    <a:lnL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5488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/>
          <a:lstStyle/>
          <a:p>
            <a:r>
              <a:rPr lang="fr-FR" dirty="0" smtClean="0"/>
              <a:t>III Evaluation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3301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ésultat d’images pour q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2857500" cy="149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iche_grammaire1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1905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micromagie.com/francaisrollover/T5/q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5238750" cy="190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ésultat d’images pour qcm compréhension or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66" y="404664"/>
            <a:ext cx="207645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703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00000" cy="53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1994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00000" cy="5398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0599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400194" cy="5400600"/>
          </a:xfrm>
        </p:spPr>
      </p:pic>
      <p:grpSp>
        <p:nvGrpSpPr>
          <p:cNvPr id="7" name="Groupe 6"/>
          <p:cNvGrpSpPr/>
          <p:nvPr/>
        </p:nvGrpSpPr>
        <p:grpSpPr>
          <a:xfrm>
            <a:off x="395536" y="805894"/>
            <a:ext cx="8385880" cy="5207156"/>
            <a:chOff x="395536" y="805894"/>
            <a:chExt cx="8385880" cy="5207156"/>
          </a:xfrm>
        </p:grpSpPr>
        <p:sp>
          <p:nvSpPr>
            <p:cNvPr id="5" name="Rectangle 4"/>
            <p:cNvSpPr/>
            <p:nvPr/>
          </p:nvSpPr>
          <p:spPr>
            <a:xfrm>
              <a:off x="395536" y="805894"/>
              <a:ext cx="4032448" cy="3024336"/>
            </a:xfrm>
            <a:prstGeom prst="rect">
              <a:avLst/>
            </a:prstGeom>
            <a:solidFill>
              <a:schemeClr val="bg1">
                <a:lumMod val="5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48968" y="5581002"/>
              <a:ext cx="4032448" cy="432048"/>
            </a:xfrm>
            <a:prstGeom prst="rect">
              <a:avLst/>
            </a:prstGeom>
            <a:solidFill>
              <a:schemeClr val="bg1">
                <a:lumMod val="5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788024" y="830608"/>
            <a:ext cx="4032448" cy="4127036"/>
            <a:chOff x="4788024" y="830608"/>
            <a:chExt cx="4032448" cy="4127036"/>
          </a:xfrm>
        </p:grpSpPr>
        <p:sp>
          <p:nvSpPr>
            <p:cNvPr id="9" name="Rectangle 8"/>
            <p:cNvSpPr/>
            <p:nvPr/>
          </p:nvSpPr>
          <p:spPr>
            <a:xfrm>
              <a:off x="4788024" y="830608"/>
              <a:ext cx="4032448" cy="108012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8024" y="1440542"/>
              <a:ext cx="4032448" cy="108012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8024" y="4849632"/>
              <a:ext cx="4032448" cy="108012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9408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00000" cy="541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078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00000" cy="539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04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19" y="549280"/>
            <a:ext cx="3834873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1222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SLP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68033"/>
              </p:ext>
            </p:extLst>
          </p:nvPr>
        </p:nvGraphicFramePr>
        <p:xfrm>
          <a:off x="1547664" y="2636912"/>
          <a:ext cx="6096000" cy="1527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279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04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SLP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50462"/>
              </p:ext>
            </p:extLst>
          </p:nvPr>
        </p:nvGraphicFramePr>
        <p:xfrm>
          <a:off x="1547664" y="2636912"/>
          <a:ext cx="6096000" cy="1527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27944"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4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4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4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4</a:t>
                      </a:r>
                      <a:endParaRPr lang="fr-FR" sz="6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989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SLP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40873"/>
              </p:ext>
            </p:extLst>
          </p:nvPr>
        </p:nvGraphicFramePr>
        <p:xfrm>
          <a:off x="1547664" y="2636912"/>
          <a:ext cx="6096000" cy="1527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27944"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4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1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4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1</a:t>
                      </a:r>
                      <a:endParaRPr lang="fr-FR" sz="6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7200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SLP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09140"/>
              </p:ext>
            </p:extLst>
          </p:nvPr>
        </p:nvGraphicFramePr>
        <p:xfrm>
          <a:off x="1547664" y="1700808"/>
          <a:ext cx="6096000" cy="1527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27944"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3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3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1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1</a:t>
                      </a:r>
                      <a:endParaRPr lang="fr-FR" sz="6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51767"/>
              </p:ext>
            </p:extLst>
          </p:nvPr>
        </p:nvGraphicFramePr>
        <p:xfrm>
          <a:off x="1547664" y="3701256"/>
          <a:ext cx="6096000" cy="1527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27944"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1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1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3</a:t>
                      </a:r>
                      <a:endParaRPr lang="fr-FR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600" dirty="0" smtClean="0"/>
                        <a:t>3</a:t>
                      </a:r>
                      <a:endParaRPr lang="fr-FR" sz="6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8567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3818410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31863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3820063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88296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5304"/>
            <a:ext cx="7669733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91378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Phonetics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03648" y="1700808"/>
            <a:ext cx="6336704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03648" y="5229200"/>
            <a:ext cx="6336704" cy="432048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Je ne sais pas.</a:t>
            </a:r>
          </a:p>
          <a:p>
            <a:pPr marL="0" indent="0" algn="ctr">
              <a:buNone/>
            </a:pPr>
            <a:r>
              <a:rPr lang="fr-FR" i="1" dirty="0" smtClean="0"/>
              <a:t>« je </a:t>
            </a:r>
            <a:r>
              <a:rPr lang="fr-FR" i="1" dirty="0" smtClean="0">
                <a:solidFill>
                  <a:srgbClr val="FF0000"/>
                </a:solidFill>
              </a:rPr>
              <a:t>n’</a:t>
            </a:r>
            <a:r>
              <a:rPr lang="fr-FR" i="1" dirty="0" smtClean="0"/>
              <a:t>sais pas ! »</a:t>
            </a:r>
          </a:p>
          <a:p>
            <a:pPr marL="0" indent="0" algn="ctr">
              <a:buNone/>
            </a:pPr>
            <a:r>
              <a:rPr lang="fr-FR" i="1" dirty="0" smtClean="0"/>
              <a:t>« je </a:t>
            </a:r>
            <a:r>
              <a:rPr lang="fr-FR" i="1" dirty="0" smtClean="0">
                <a:solidFill>
                  <a:srgbClr val="FF0000"/>
                </a:solidFill>
              </a:rPr>
              <a:t>ø</a:t>
            </a:r>
            <a:r>
              <a:rPr lang="fr-FR" i="1" dirty="0" smtClean="0"/>
              <a:t> sais pas ! »</a:t>
            </a:r>
          </a:p>
          <a:p>
            <a:pPr marL="0" indent="0" algn="ctr">
              <a:buNone/>
            </a:pPr>
            <a:r>
              <a:rPr lang="fr-FR" i="1" dirty="0" smtClean="0"/>
              <a:t>« </a:t>
            </a:r>
            <a:r>
              <a:rPr lang="fr-FR" i="1" dirty="0" smtClean="0">
                <a:solidFill>
                  <a:srgbClr val="FF0000"/>
                </a:solidFill>
              </a:rPr>
              <a:t>j’</a:t>
            </a:r>
            <a:r>
              <a:rPr lang="fr-FR" i="1" dirty="0" smtClean="0"/>
              <a:t>sais pas ! »</a:t>
            </a:r>
          </a:p>
          <a:p>
            <a:pPr marL="0" indent="0" algn="ctr">
              <a:buNone/>
            </a:pPr>
            <a:r>
              <a:rPr lang="fr-FR" i="1" dirty="0" smtClean="0"/>
              <a:t>« </a:t>
            </a:r>
            <a:r>
              <a:rPr lang="fr-FR" i="1" dirty="0" err="1" smtClean="0">
                <a:solidFill>
                  <a:srgbClr val="FF0000"/>
                </a:solidFill>
              </a:rPr>
              <a:t>ch’</a:t>
            </a:r>
            <a:r>
              <a:rPr lang="fr-FR" i="1" dirty="0" err="1" smtClean="0"/>
              <a:t>sais</a:t>
            </a:r>
            <a:r>
              <a:rPr lang="fr-FR" i="1" dirty="0" smtClean="0"/>
              <a:t> pas ! »</a:t>
            </a:r>
          </a:p>
          <a:p>
            <a:pPr marL="0" indent="0" algn="ctr">
              <a:buNone/>
            </a:pPr>
            <a:r>
              <a:rPr lang="fr-FR" i="1" dirty="0" smtClean="0"/>
              <a:t>« </a:t>
            </a:r>
            <a:r>
              <a:rPr lang="fr-FR" i="1" dirty="0" err="1" smtClean="0"/>
              <a:t>ch’</a:t>
            </a:r>
            <a:r>
              <a:rPr lang="fr-FR" i="1" dirty="0" err="1" smtClean="0">
                <a:solidFill>
                  <a:srgbClr val="FF0000"/>
                </a:solidFill>
              </a:rPr>
              <a:t>ch</a:t>
            </a:r>
            <a:r>
              <a:rPr lang="fr-FR" i="1" dirty="0" err="1" smtClean="0"/>
              <a:t>ais</a:t>
            </a:r>
            <a:r>
              <a:rPr lang="fr-FR" i="1" dirty="0" smtClean="0"/>
              <a:t> pas ! »</a:t>
            </a:r>
          </a:p>
          <a:p>
            <a:pPr marL="0" indent="0" algn="ctr">
              <a:buNone/>
            </a:pPr>
            <a:r>
              <a:rPr lang="fr-FR" i="1" dirty="0" smtClean="0"/>
              <a:t>« </a:t>
            </a:r>
            <a:r>
              <a:rPr lang="fr-FR" i="1" dirty="0" smtClean="0">
                <a:solidFill>
                  <a:srgbClr val="FF0000"/>
                </a:solidFill>
              </a:rPr>
              <a:t>ø</a:t>
            </a:r>
            <a:r>
              <a:rPr lang="fr-FR" i="1" dirty="0" smtClean="0"/>
              <a:t> chais pas ! 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336873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820578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87915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4687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4825752"/>
            <a:ext cx="7920880" cy="1008112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11560" y="1657400"/>
            <a:ext cx="7920880" cy="9361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Syntax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21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Connais-tu le prénom de la fille que nous avons vue hier soir ?</a:t>
            </a:r>
          </a:p>
          <a:p>
            <a:pPr marL="0" indent="0" algn="ctr">
              <a:buNone/>
            </a:pPr>
            <a:r>
              <a:rPr lang="fr-FR" i="1" dirty="0" smtClean="0"/>
              <a:t>« </a:t>
            </a:r>
            <a:r>
              <a:rPr lang="fr-FR" i="1" dirty="0" smtClean="0">
                <a:solidFill>
                  <a:srgbClr val="FF0000"/>
                </a:solidFill>
              </a:rPr>
              <a:t>est-ce que</a:t>
            </a:r>
            <a:r>
              <a:rPr lang="fr-FR" i="1" dirty="0" smtClean="0"/>
              <a:t> tu connais le prénom de la fille qu’</a:t>
            </a:r>
            <a:r>
              <a:rPr lang="fr-FR" i="1" dirty="0" smtClean="0">
                <a:solidFill>
                  <a:srgbClr val="FF0000"/>
                </a:solidFill>
              </a:rPr>
              <a:t>on</a:t>
            </a:r>
            <a:r>
              <a:rPr lang="fr-FR" i="1" dirty="0" smtClean="0"/>
              <a:t> a vue hier soir ? »</a:t>
            </a:r>
          </a:p>
          <a:p>
            <a:pPr marL="0" indent="0" algn="ctr">
              <a:buNone/>
            </a:pPr>
            <a:r>
              <a:rPr lang="fr-FR" i="1" dirty="0" smtClean="0"/>
              <a:t>« </a:t>
            </a:r>
            <a:r>
              <a:rPr lang="fr-FR" i="1" dirty="0" smtClean="0">
                <a:solidFill>
                  <a:srgbClr val="FF0000"/>
                </a:solidFill>
              </a:rPr>
              <a:t>ø</a:t>
            </a:r>
            <a:r>
              <a:rPr lang="fr-FR" i="1" dirty="0" smtClean="0"/>
              <a:t> tu </a:t>
            </a:r>
            <a:r>
              <a:rPr lang="fr-FR" i="1" dirty="0" smtClean="0">
                <a:solidFill>
                  <a:srgbClr val="FF0000"/>
                </a:solidFill>
              </a:rPr>
              <a:t>le</a:t>
            </a:r>
            <a:r>
              <a:rPr lang="fr-FR" i="1" dirty="0" smtClean="0"/>
              <a:t> connais, le prénom de la fille qu’on a vue hier soir ? »</a:t>
            </a:r>
          </a:p>
          <a:p>
            <a:pPr marL="0" indent="0" algn="ctr">
              <a:buNone/>
            </a:pPr>
            <a:r>
              <a:rPr lang="fr-FR" i="1" dirty="0" smtClean="0"/>
              <a:t>« tu </a:t>
            </a:r>
            <a:r>
              <a:rPr lang="fr-FR" i="1" dirty="0" smtClean="0">
                <a:solidFill>
                  <a:srgbClr val="FF0000"/>
                </a:solidFill>
              </a:rPr>
              <a:t>l’</a:t>
            </a:r>
            <a:r>
              <a:rPr lang="fr-FR" i="1" dirty="0" smtClean="0"/>
              <a:t>connais </a:t>
            </a:r>
            <a:r>
              <a:rPr lang="fr-FR" i="1" dirty="0" smtClean="0">
                <a:solidFill>
                  <a:srgbClr val="FF0000"/>
                </a:solidFill>
              </a:rPr>
              <a:t>l’</a:t>
            </a:r>
            <a:r>
              <a:rPr lang="fr-FR" i="1" dirty="0" smtClean="0"/>
              <a:t>prénom </a:t>
            </a:r>
            <a:r>
              <a:rPr lang="fr-FR" i="1" dirty="0" smtClean="0">
                <a:solidFill>
                  <a:srgbClr val="FF0000"/>
                </a:solidFill>
              </a:rPr>
              <a:t>d’</a:t>
            </a:r>
            <a:r>
              <a:rPr lang="fr-FR" i="1" dirty="0" smtClean="0"/>
              <a:t>la fille qu’on a vue hier soir ? »</a:t>
            </a:r>
          </a:p>
        </p:txBody>
      </p:sp>
    </p:spTree>
    <p:extLst>
      <p:ext uri="{BB962C8B-B14F-4D97-AF65-F5344CB8AC3E}">
        <p14:creationId xmlns:p14="http://schemas.microsoft.com/office/powerpoint/2010/main" val="4185570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fr-FR" dirty="0" smtClean="0"/>
              <a:t>‘‘</a:t>
            </a:r>
            <a:r>
              <a:rPr lang="fr-FR" dirty="0" err="1" smtClean="0"/>
              <a:t>Military</a:t>
            </a:r>
            <a:r>
              <a:rPr lang="fr-FR" dirty="0" smtClean="0"/>
              <a:t> French’’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239451" cy="4843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e 2"/>
          <p:cNvGrpSpPr/>
          <p:nvPr/>
        </p:nvGrpSpPr>
        <p:grpSpPr>
          <a:xfrm>
            <a:off x="460854" y="1988840"/>
            <a:ext cx="8287610" cy="4666530"/>
            <a:chOff x="460854" y="1988840"/>
            <a:chExt cx="8287610" cy="466653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191" y="1988840"/>
              <a:ext cx="4648273" cy="2952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itre 1"/>
            <p:cNvSpPr txBox="1">
              <a:spLocks/>
            </p:cNvSpPr>
            <p:nvPr/>
          </p:nvSpPr>
          <p:spPr>
            <a:xfrm>
              <a:off x="460854" y="5877272"/>
              <a:ext cx="8229600" cy="7780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dirty="0" err="1" smtClean="0"/>
                <a:t>Norm</a:t>
              </a:r>
              <a:r>
                <a:rPr lang="fr-FR" dirty="0" smtClean="0"/>
                <a:t> </a:t>
              </a:r>
              <a:r>
                <a:rPr lang="fr-FR" i="1" dirty="0" smtClean="0"/>
                <a:t>vs.</a:t>
              </a:r>
              <a:r>
                <a:rPr lang="fr-FR" dirty="0" smtClean="0"/>
                <a:t> Usage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745922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47253"/>
            <a:ext cx="4491171" cy="5102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0832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Teaching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11515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000" cy="500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84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000" cy="500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2673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276</Words>
  <Application>Microsoft Office PowerPoint</Application>
  <PresentationFormat>Affichage à l'écran (4:3)</PresentationFormat>
  <Paragraphs>225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Arial</vt:lpstr>
      <vt:lpstr>Calibri</vt:lpstr>
      <vt:lpstr>Thème Office</vt:lpstr>
      <vt:lpstr>Artificial Perfection vs. Real-Life Communication: Where Does Authenticity Actually Stand?</vt:lpstr>
      <vt:lpstr>Présentation PowerPoint</vt:lpstr>
      <vt:lpstr>Phonetics</vt:lpstr>
      <vt:lpstr>Syntax</vt:lpstr>
      <vt:lpstr>‘‘Military French’’</vt:lpstr>
      <vt:lpstr>Présentation PowerPoint</vt:lpstr>
      <vt:lpstr>I Teaching</vt:lpstr>
      <vt:lpstr>Présentation PowerPoint</vt:lpstr>
      <vt:lpstr>Présentation PowerPoint</vt:lpstr>
      <vt:lpstr>Présentation PowerPoint</vt:lpstr>
      <vt:lpstr>Présentation PowerPoint</vt:lpstr>
      <vt:lpstr>II Pratice</vt:lpstr>
      <vt:lpstr>Présentation PowerPoint</vt:lpstr>
      <vt:lpstr>Présentation PowerPoint</vt:lpstr>
      <vt:lpstr>Présentation PowerPoint</vt:lpstr>
      <vt:lpstr>III Evaluation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SLP</vt:lpstr>
      <vt:lpstr>SLP</vt:lpstr>
      <vt:lpstr>SLP</vt:lpstr>
      <vt:lpstr>SLP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perfection vs real-life communication : where does authenticity actually stand ?</dc:title>
  <dc:creator>Collin Mr</dc:creator>
  <cp:lastModifiedBy>Henri Puissant</cp:lastModifiedBy>
  <cp:revision>37</cp:revision>
  <cp:lastPrinted>2016-10-11T15:06:04Z</cp:lastPrinted>
  <dcterms:created xsi:type="dcterms:W3CDTF">2016-10-11T11:34:55Z</dcterms:created>
  <dcterms:modified xsi:type="dcterms:W3CDTF">2016-10-16T12:15:25Z</dcterms:modified>
</cp:coreProperties>
</file>